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6" r:id="rId2"/>
    <p:sldId id="257" r:id="rId3"/>
    <p:sldId id="260" r:id="rId4"/>
    <p:sldId id="263" r:id="rId5"/>
    <p:sldId id="267" r:id="rId6"/>
    <p:sldId id="268" r:id="rId7"/>
    <p:sldId id="262" r:id="rId8"/>
    <p:sldId id="264" r:id="rId9"/>
    <p:sldId id="265" r:id="rId10"/>
    <p:sldId id="266" r:id="rId11"/>
    <p:sldId id="25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8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0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2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2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40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4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5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2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9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F11BBF8-6B7F-4A50-9B55-AE11D133F48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3F02ED2-3F09-4C20-9022-A3B097BB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rello.com/b/57kp2fr0/zaks-senior-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introduction-to-bluetooth-low-energy/gat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6FA7-0C37-412D-90ED-55BCD5CD0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Bluetooth OBD-II Diagnostic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FD58-2483-436C-8BDD-DDE96353F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Zak Rowland</a:t>
            </a:r>
          </a:p>
        </p:txBody>
      </p:sp>
    </p:spTree>
    <p:extLst>
      <p:ext uri="{BB962C8B-B14F-4D97-AF65-F5344CB8AC3E}">
        <p14:creationId xmlns:p14="http://schemas.microsoft.com/office/powerpoint/2010/main" val="404781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F49-E2F4-4591-BE44-8D6AB712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functionality cont.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BCD48E-4675-45DB-AFEA-53A392AF9565}"/>
              </a:ext>
            </a:extLst>
          </p:cNvPr>
          <p:cNvSpPr txBox="1">
            <a:spLocks/>
          </p:cNvSpPr>
          <p:nvPr/>
        </p:nvSpPr>
        <p:spPr>
          <a:xfrm>
            <a:off x="1143000" y="1965960"/>
            <a:ext cx="9875520" cy="207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an example included in the ESP-IDF extension to establish and test the Bluetooth connection</a:t>
            </a:r>
          </a:p>
          <a:p>
            <a:pPr lvl="1"/>
            <a:r>
              <a:rPr lang="en-US" dirty="0"/>
              <a:t>With help from the examples, I need to setup my own UART service with TX and RX characteristics</a:t>
            </a:r>
          </a:p>
          <a:p>
            <a:pPr lvl="1"/>
            <a:r>
              <a:rPr lang="en-US" dirty="0"/>
              <a:t>Then create a Python script for the Raspberry Pi to pair, connect, then read and write to the Bluetooth characteristics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9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CF2-4093-403A-A3B0-4AF4EC6D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C6EC3-DC39-428C-A275-981282606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461" y="1993224"/>
            <a:ext cx="9872871" cy="1680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Switched from Raspberry Pi OS to Pi OS Lite</a:t>
            </a:r>
          </a:p>
          <a:p>
            <a:pPr lvl="1"/>
            <a:r>
              <a:rPr lang="en-US" dirty="0"/>
              <a:t>Uses less CPU and memory, improving battery life and efficiency</a:t>
            </a:r>
          </a:p>
          <a:p>
            <a:pPr lvl="1"/>
            <a:r>
              <a:rPr lang="en-US" dirty="0"/>
              <a:t>Strips away unnecessary features and services, reducing storage space and boot time</a:t>
            </a:r>
          </a:p>
          <a:p>
            <a:pPr lvl="1"/>
            <a:r>
              <a:rPr lang="en-US" dirty="0"/>
              <a:t>Defaults to the command line, but GUI functionality can be added</a:t>
            </a:r>
          </a:p>
          <a:p>
            <a:pPr lvl="1"/>
            <a:r>
              <a:rPr lang="en-US" dirty="0"/>
              <a:t>Using SSH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DAEEF3-C341-47B5-82C2-4005D7E14379}"/>
              </a:ext>
            </a:extLst>
          </p:cNvPr>
          <p:cNvSpPr txBox="1">
            <a:spLocks/>
          </p:cNvSpPr>
          <p:nvPr/>
        </p:nvSpPr>
        <p:spPr>
          <a:xfrm>
            <a:off x="1159564" y="3908654"/>
            <a:ext cx="9872871" cy="2047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 switch to Arduino IDE or Bluetooth Classic if I can’t get BLE going </a:t>
            </a:r>
          </a:p>
          <a:p>
            <a:pPr lvl="1"/>
            <a:r>
              <a:rPr lang="en-US" dirty="0"/>
              <a:t>More documentation, support, and examples</a:t>
            </a:r>
          </a:p>
          <a:p>
            <a:pPr lvl="2"/>
            <a:r>
              <a:rPr lang="en-US" dirty="0"/>
              <a:t>Faster to implement</a:t>
            </a:r>
          </a:p>
          <a:p>
            <a:pPr lvl="1"/>
            <a:r>
              <a:rPr lang="en-US" dirty="0"/>
              <a:t>ESP-IDF utilizes </a:t>
            </a:r>
            <a:r>
              <a:rPr lang="en-US" dirty="0" err="1"/>
              <a:t>FreeRTOS</a:t>
            </a:r>
            <a:r>
              <a:rPr lang="en-US" dirty="0"/>
              <a:t> for its Bluetooth implementation</a:t>
            </a:r>
          </a:p>
          <a:p>
            <a:pPr lvl="2"/>
            <a:r>
              <a:rPr lang="en-US" dirty="0"/>
              <a:t>Need to research and learn about </a:t>
            </a:r>
            <a:r>
              <a:rPr lang="en-US" dirty="0" err="1"/>
              <a:t>FreeRTOS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C4D2-3015-41A4-AA4F-91CCD9A2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AA99-9E8D-4D3E-80FD-9C6280EC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89" y="6271415"/>
            <a:ext cx="6332621" cy="43085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https://trello.com/b/57kp2fr0/zaks-senior-project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8BED8-79A9-4579-A82D-BB8B8F10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37" y="1910861"/>
            <a:ext cx="7208723" cy="43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9BD6-F32A-4497-AACD-7180ED0B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628FB7-2363-422D-BBAB-B88A47A97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59" y="1875127"/>
            <a:ext cx="7916282" cy="43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7774-B288-4B2F-B813-D4F0B2DA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0AD57-8353-4C7B-9611-0779AA7F1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ESP32 microcontroller interfaces with an ELM327 OBD-II interpreter</a:t>
            </a:r>
          </a:p>
          <a:p>
            <a:pPr lvl="1"/>
            <a:r>
              <a:rPr lang="en-US" dirty="0"/>
              <a:t>The ESP32 writes commands and reads data through a wired serial connection</a:t>
            </a:r>
          </a:p>
          <a:p>
            <a:r>
              <a:rPr lang="en-US" dirty="0"/>
              <a:t>A Bluetooth connection between the Raspberry Pi 4 and the ESP32 will allow the user of the Raspberry Pi to interface with a vehicle wirelessly</a:t>
            </a:r>
          </a:p>
          <a:p>
            <a:pPr lvl="1"/>
            <a:r>
              <a:rPr lang="en-US" dirty="0"/>
              <a:t>The Raspberry Pi will utilize Python scripts to communicate data and build a GUI</a:t>
            </a:r>
          </a:p>
          <a:p>
            <a:r>
              <a:rPr lang="en-US" dirty="0"/>
              <a:t>The Raspberry Pi will be powered by a rechargeable battery and have its own touchscreen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55F1377-468B-4172-81B5-515C9A00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37408" r="7361" b="17407"/>
          <a:stretch/>
        </p:blipFill>
        <p:spPr>
          <a:xfrm>
            <a:off x="1549398" y="4725348"/>
            <a:ext cx="4025900" cy="1626357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000F230-C4EF-4614-9380-4CE571968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1" t="21852" b="30556"/>
          <a:stretch/>
        </p:blipFill>
        <p:spPr>
          <a:xfrm>
            <a:off x="6616704" y="4585580"/>
            <a:ext cx="3594098" cy="17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35F3-E2DE-4F11-A22B-233F5E8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3585-7936-46EB-9D4F-0E6FE2C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676400"/>
          </a:xfrm>
        </p:spPr>
        <p:txBody>
          <a:bodyPr/>
          <a:lstStyle/>
          <a:p>
            <a:r>
              <a:rPr lang="en-US" dirty="0"/>
              <a:t>During the last design discussion, I mentioned issues with my UART data being incorrect</a:t>
            </a:r>
          </a:p>
          <a:p>
            <a:pPr lvl="1"/>
            <a:r>
              <a:rPr lang="en-US" dirty="0"/>
              <a:t>I was decoding the data MSB first instead of LSB</a:t>
            </a:r>
          </a:p>
          <a:p>
            <a:pPr lvl="1"/>
            <a:r>
              <a:rPr lang="en-US" dirty="0"/>
              <a:t>The UART1 pins on the ESP32 are not recommended for uses other than SPI</a:t>
            </a:r>
          </a:p>
          <a:p>
            <a:pPr lvl="2"/>
            <a:r>
              <a:rPr lang="en-US" dirty="0"/>
              <a:t>Switched to UART0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7B0EC-3488-4A8A-A950-E8BA9B9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97300"/>
            <a:ext cx="3721100" cy="280217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2DF3CAC-AEB2-4787-9CE5-9DF7C10D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71" y="3776294"/>
            <a:ext cx="3721100" cy="2823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09CBAF-F356-4434-A126-2F23A06C4C41}"/>
              </a:ext>
            </a:extLst>
          </p:cNvPr>
          <p:cNvSpPr txBox="1"/>
          <p:nvPr/>
        </p:nvSpPr>
        <p:spPr>
          <a:xfrm>
            <a:off x="4864100" y="4305498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>
                <a:sym typeface="Wingdings" panose="05000000000000000000" pitchFamily="2" charset="2"/>
              </a:rPr>
              <a:t>Arduino Uno (5V)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82F40-9B6C-4429-94C6-C1DC95251B04}"/>
              </a:ext>
            </a:extLst>
          </p:cNvPr>
          <p:cNvSpPr txBox="1"/>
          <p:nvPr/>
        </p:nvSpPr>
        <p:spPr>
          <a:xfrm>
            <a:off x="6149287" y="5420734"/>
            <a:ext cx="117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ESP32 </a:t>
            </a:r>
          </a:p>
          <a:p>
            <a:r>
              <a:rPr lang="en-US" dirty="0">
                <a:sym typeface="Wingdings" panose="05000000000000000000" pitchFamily="2" charset="2"/>
              </a:rPr>
              <a:t>(3.3V)</a:t>
            </a:r>
          </a:p>
        </p:txBody>
      </p:sp>
    </p:spTree>
    <p:extLst>
      <p:ext uri="{BB962C8B-B14F-4D97-AF65-F5344CB8AC3E}">
        <p14:creationId xmlns:p14="http://schemas.microsoft.com/office/powerpoint/2010/main" val="402891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35F3-E2DE-4F11-A22B-233F5E8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functionality cont.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EC40DB-0A48-4FCF-A655-F2EBE869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3" b="41188"/>
          <a:stretch/>
        </p:blipFill>
        <p:spPr>
          <a:xfrm>
            <a:off x="5943601" y="3808767"/>
            <a:ext cx="5898295" cy="173982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44BD1A-4936-4F51-9A5C-0D5CD01E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10160000" cy="1356361"/>
          </a:xfrm>
        </p:spPr>
        <p:txBody>
          <a:bodyPr/>
          <a:lstStyle/>
          <a:p>
            <a:r>
              <a:rPr lang="en-US" dirty="0"/>
              <a:t>This is the “AT I” command sent from the ESP32 </a:t>
            </a:r>
            <a:r>
              <a:rPr lang="en-US" i="1" u="sng" dirty="0"/>
              <a:t>after</a:t>
            </a:r>
            <a:r>
              <a:rPr lang="en-US" dirty="0"/>
              <a:t> 3.3V to 5V conversion</a:t>
            </a:r>
          </a:p>
          <a:p>
            <a:pPr lvl="1"/>
            <a:r>
              <a:rPr lang="en-US" dirty="0"/>
              <a:t>Noisy, but the data is there</a:t>
            </a:r>
          </a:p>
          <a:p>
            <a:pPr lvl="1"/>
            <a:r>
              <a:rPr lang="en-US" dirty="0"/>
              <a:t>If the ESP32 ground was also connected to the circuit, the line remained high (no data appeared)</a:t>
            </a:r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1C309C-958E-4D73-B3D1-24CBBF7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0" b="46874"/>
          <a:stretch/>
        </p:blipFill>
        <p:spPr>
          <a:xfrm>
            <a:off x="440118" y="3780653"/>
            <a:ext cx="5782882" cy="1796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DE67B8-BBE2-4B36-899B-7C1A20810788}"/>
              </a:ext>
            </a:extLst>
          </p:cNvPr>
          <p:cNvSpPr txBox="1"/>
          <p:nvPr/>
        </p:nvSpPr>
        <p:spPr>
          <a:xfrm>
            <a:off x="2611650" y="566570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3.3V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81AEFA-BD91-4A72-9D0B-0FF144AB8552}"/>
              </a:ext>
            </a:extLst>
          </p:cNvPr>
          <p:cNvSpPr txBox="1"/>
          <p:nvPr/>
        </p:nvSpPr>
        <p:spPr>
          <a:xfrm>
            <a:off x="8326727" y="566570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– 5V</a:t>
            </a:r>
          </a:p>
        </p:txBody>
      </p:sp>
    </p:spTree>
    <p:extLst>
      <p:ext uri="{BB962C8B-B14F-4D97-AF65-F5344CB8AC3E}">
        <p14:creationId xmlns:p14="http://schemas.microsoft.com/office/powerpoint/2010/main" val="186435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35F3-E2DE-4F11-A22B-233F5E8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functionality cont.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44BD1A-4936-4F51-9A5C-0D5CD01E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10160000" cy="1356361"/>
          </a:xfrm>
        </p:spPr>
        <p:txBody>
          <a:bodyPr>
            <a:normAutofit/>
          </a:bodyPr>
          <a:lstStyle/>
          <a:p>
            <a:r>
              <a:rPr lang="en-US" dirty="0"/>
              <a:t>This is the ELM327’s response to the “AT I” command sent from the ESP32 </a:t>
            </a:r>
            <a:r>
              <a:rPr lang="en-US" i="1" u="sng" dirty="0"/>
              <a:t>after</a:t>
            </a:r>
            <a:r>
              <a:rPr lang="en-US" dirty="0"/>
              <a:t> 5V to 3.3V conversion</a:t>
            </a:r>
          </a:p>
          <a:p>
            <a:pPr lvl="1"/>
            <a:r>
              <a:rPr lang="en-US" dirty="0"/>
              <a:t>Noisy, but the data is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E67B8-BBE2-4B36-899B-7C1A20810788}"/>
              </a:ext>
            </a:extLst>
          </p:cNvPr>
          <p:cNvSpPr txBox="1"/>
          <p:nvPr/>
        </p:nvSpPr>
        <p:spPr>
          <a:xfrm>
            <a:off x="2782090" y="4868906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– 5V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81AEFA-BD91-4A72-9D0B-0FF144AB8552}"/>
              </a:ext>
            </a:extLst>
          </p:cNvPr>
          <p:cNvSpPr txBox="1"/>
          <p:nvPr/>
        </p:nvSpPr>
        <p:spPr>
          <a:xfrm>
            <a:off x="8326726" y="492834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– 3.3V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410275-CA23-452A-BBA7-92DBC60AD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23408" r="4891" b="46889"/>
          <a:stretch/>
        </p:blipFill>
        <p:spPr>
          <a:xfrm>
            <a:off x="749300" y="3156085"/>
            <a:ext cx="5346700" cy="1337926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34D7D9-08C9-4512-841E-41CD9691B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4000" r="5512" b="46555"/>
          <a:stretch/>
        </p:blipFill>
        <p:spPr>
          <a:xfrm>
            <a:off x="6395778" y="2947039"/>
            <a:ext cx="5152635" cy="175601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C3EB68-1521-4174-9190-825657D3DC68}"/>
              </a:ext>
            </a:extLst>
          </p:cNvPr>
          <p:cNvSpPr txBox="1">
            <a:spLocks/>
          </p:cNvSpPr>
          <p:nvPr/>
        </p:nvSpPr>
        <p:spPr>
          <a:xfrm>
            <a:off x="1143000" y="5709918"/>
            <a:ext cx="10160000" cy="135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last piece of hardware to implement is the ADC to the Raspberry Pi 4 to monitor battery voltage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5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F49-E2F4-4591-BE44-8D6AB712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57AF0-5750-430F-9527-5292FFC3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749968"/>
          </a:xfrm>
        </p:spPr>
        <p:txBody>
          <a:bodyPr/>
          <a:lstStyle/>
          <a:p>
            <a:r>
              <a:rPr lang="en-US" dirty="0"/>
              <a:t>Establishing Bluetooth connection between the Pi and ESP32</a:t>
            </a:r>
          </a:p>
          <a:p>
            <a:pPr lvl="1"/>
            <a:r>
              <a:rPr lang="en-US" dirty="0"/>
              <a:t>Understanding how Bluetooth Low Energy 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5D702-0F94-4167-829E-D8C825CEC1B3}"/>
              </a:ext>
            </a:extLst>
          </p:cNvPr>
          <p:cNvSpPr txBox="1">
            <a:spLocks/>
          </p:cNvSpPr>
          <p:nvPr/>
        </p:nvSpPr>
        <p:spPr>
          <a:xfrm>
            <a:off x="1142999" y="3054016"/>
            <a:ext cx="6172201" cy="3194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GATT (Generic Attribute Profile) to define how devices transfer data using </a:t>
            </a:r>
            <a:r>
              <a:rPr lang="en-US" b="1" dirty="0"/>
              <a:t>services</a:t>
            </a:r>
            <a:r>
              <a:rPr lang="en-US" dirty="0"/>
              <a:t> and </a:t>
            </a:r>
            <a:r>
              <a:rPr lang="en-US" b="1" dirty="0"/>
              <a:t>characteristics</a:t>
            </a:r>
          </a:p>
          <a:p>
            <a:r>
              <a:rPr lang="en-US" dirty="0"/>
              <a:t>One device acts as the GATT Server (ESP32) and the other acts as the GATT Client (RPi 4)</a:t>
            </a:r>
          </a:p>
          <a:p>
            <a:r>
              <a:rPr lang="en-US" dirty="0"/>
              <a:t>The characteristics within services contain data to read, and some can be written to, allowing bi-directional communication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5C41C4-D9B2-47EB-B1FE-06BDA66B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897" y="2497701"/>
            <a:ext cx="2530103" cy="31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46FB3-5811-48B6-831A-336075E40B99}"/>
              </a:ext>
            </a:extLst>
          </p:cNvPr>
          <p:cNvSpPr txBox="1"/>
          <p:nvPr/>
        </p:nvSpPr>
        <p:spPr>
          <a:xfrm>
            <a:off x="8293769" y="5812140"/>
            <a:ext cx="3416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learn.adafruit.com/introduction-to-bluetooth-low-energy/</a:t>
            </a:r>
            <a:r>
              <a:rPr lang="en-US" dirty="0" err="1">
                <a:hlinkClick r:id="rId3"/>
              </a:rPr>
              <a:t>gatt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9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F49-E2F4-4591-BE44-8D6AB712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functionality cont.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5D702-0F94-4167-829E-D8C825CEC1B3}"/>
              </a:ext>
            </a:extLst>
          </p:cNvPr>
          <p:cNvSpPr txBox="1">
            <a:spLocks/>
          </p:cNvSpPr>
          <p:nvPr/>
        </p:nvSpPr>
        <p:spPr>
          <a:xfrm>
            <a:off x="1159564" y="1965960"/>
            <a:ext cx="9872871" cy="101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will need a BLE service that contains two characteristics for TX and RX</a:t>
            </a:r>
          </a:p>
          <a:p>
            <a:pPr lvl="1"/>
            <a:r>
              <a:rPr lang="en-US" dirty="0"/>
              <a:t>This will act as the wireless UART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85DF2CB-7563-4F3B-88B0-10B0472CF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64" y="2984500"/>
            <a:ext cx="4936436" cy="254424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50D2E67-1968-43A0-96AD-C7B2959D7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6"/>
          <a:stretch/>
        </p:blipFill>
        <p:spPr>
          <a:xfrm>
            <a:off x="6386875" y="3128861"/>
            <a:ext cx="464556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F49-E2F4-4591-BE44-8D6AB712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functionality cont.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BCA5504-566B-4463-A7F0-964C2841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46"/>
          <a:stretch/>
        </p:blipFill>
        <p:spPr>
          <a:xfrm>
            <a:off x="952331" y="2633551"/>
            <a:ext cx="3962569" cy="159089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F9A9A4A-38DE-48A3-9488-1E62B4207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3" b="34048"/>
          <a:stretch/>
        </p:blipFill>
        <p:spPr>
          <a:xfrm>
            <a:off x="5485766" y="1857018"/>
            <a:ext cx="5753903" cy="3035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7C2B4-C57A-4713-AF2C-B7192B818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21" y="5186826"/>
            <a:ext cx="9507277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454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521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Basis</vt:lpstr>
      <vt:lpstr>Bluetooth OBD-II Diagnostic Tool</vt:lpstr>
      <vt:lpstr>System block diagram</vt:lpstr>
      <vt:lpstr>System functionality</vt:lpstr>
      <vt:lpstr>Hardware functionality</vt:lpstr>
      <vt:lpstr>Hardware functionality cont.</vt:lpstr>
      <vt:lpstr>Hardware functionality cont.</vt:lpstr>
      <vt:lpstr>Software functionality</vt:lpstr>
      <vt:lpstr>Software functionality cont.</vt:lpstr>
      <vt:lpstr>Software functionality cont.</vt:lpstr>
      <vt:lpstr>Software functionality cont.</vt:lpstr>
      <vt:lpstr>Changes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OBD-II Diagnostic Tool</dc:title>
  <dc:creator>Zak Rowland</dc:creator>
  <cp:lastModifiedBy>Zak Rowland</cp:lastModifiedBy>
  <cp:revision>14</cp:revision>
  <dcterms:created xsi:type="dcterms:W3CDTF">2021-03-09T16:19:43Z</dcterms:created>
  <dcterms:modified xsi:type="dcterms:W3CDTF">2021-06-04T04:35:31Z</dcterms:modified>
</cp:coreProperties>
</file>